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92" r:id="rId4"/>
    <p:sldId id="293" r:id="rId5"/>
    <p:sldId id="257" r:id="rId6"/>
    <p:sldId id="258" r:id="rId7"/>
    <p:sldId id="277" r:id="rId8"/>
    <p:sldId id="279" r:id="rId9"/>
    <p:sldId id="275" r:id="rId10"/>
    <p:sldId id="260" r:id="rId11"/>
    <p:sldId id="265" r:id="rId12"/>
    <p:sldId id="261" r:id="rId13"/>
    <p:sldId id="262" r:id="rId14"/>
    <p:sldId id="263" r:id="rId15"/>
    <p:sldId id="264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8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4" r:id="rId36"/>
    <p:sldId id="295" r:id="rId37"/>
    <p:sldId id="297" r:id="rId38"/>
    <p:sldId id="296" r:id="rId39"/>
    <p:sldId id="29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20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3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4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4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8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4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5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6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ED728-9F06-4838-8E25-088A85786B45}" type="datetimeFigureOut">
              <a:rPr lang="en-US" smtClean="0"/>
              <a:t>2/28/15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9BEA5-7FD4-4E1D-9759-99E1A0245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bholland@iastate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SIQml3MBJoE" TargetMode="External"/><Relationship Id="rId3" Type="http://schemas.openxmlformats.org/officeDocument/2006/relationships/hyperlink" Target="http://www.dsmlocksport.com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en-holland.com/slide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09544"/>
            <a:ext cx="12192000" cy="2387600"/>
          </a:xfrm>
        </p:spPr>
        <p:txBody>
          <a:bodyPr/>
          <a:lstStyle/>
          <a:p>
            <a:r>
              <a:rPr lang="en-US" dirty="0" smtClean="0"/>
              <a:t>Learning to Think Like a Hacker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35172"/>
            <a:ext cx="9144000" cy="1655762"/>
          </a:xfrm>
        </p:spPr>
        <p:txBody>
          <a:bodyPr/>
          <a:lstStyle/>
          <a:p>
            <a:r>
              <a:rPr lang="en-US" sz="3200" dirty="0" smtClean="0"/>
              <a:t>Ben Holland</a:t>
            </a:r>
          </a:p>
          <a:p>
            <a:r>
              <a:rPr lang="en-US" dirty="0" smtClean="0">
                <a:hlinkClick r:id="rId2"/>
              </a:rPr>
              <a:t>bholland@iastate.edu</a:t>
            </a:r>
            <a:endParaRPr lang="en-US" dirty="0" smtClean="0"/>
          </a:p>
          <a:p>
            <a:r>
              <a:rPr lang="en-US" dirty="0" smtClean="0"/>
              <a:t>ben-</a:t>
            </a:r>
            <a:r>
              <a:rPr lang="en-US" dirty="0" err="1" smtClean="0"/>
              <a:t>holland.com</a:t>
            </a:r>
            <a:r>
              <a:rPr lang="en-US" dirty="0" smtClean="0"/>
              <a:t>/slides</a:t>
            </a:r>
          </a:p>
        </p:txBody>
      </p:sp>
    </p:spTree>
    <p:extLst>
      <p:ext uri="{BB962C8B-B14F-4D97-AF65-F5344CB8AC3E}">
        <p14:creationId xmlns:p14="http://schemas.microsoft.com/office/powerpoint/2010/main" val="408108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797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1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Defeating Tamper </a:t>
            </a:r>
            <a:r>
              <a:rPr lang="en-US" dirty="0"/>
              <a:t>Evident </a:t>
            </a:r>
            <a:r>
              <a:rPr lang="en-US" dirty="0" smtClean="0"/>
              <a:t>Seals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Important Question: How does it work?</a:t>
            </a:r>
            <a:endParaRPr lang="en-US" dirty="0"/>
          </a:p>
          <a:p>
            <a:r>
              <a:rPr lang="en-US" dirty="0" smtClean="0"/>
              <a:t>Works similar to a zip tie</a:t>
            </a:r>
          </a:p>
        </p:txBody>
      </p:sp>
    </p:spTree>
    <p:extLst>
      <p:ext uri="{BB962C8B-B14F-4D97-AF65-F5344CB8AC3E}">
        <p14:creationId xmlns:p14="http://schemas.microsoft.com/office/powerpoint/2010/main" val="45567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ZipTieCrossS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6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582" y="569371"/>
            <a:ext cx="6714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Cutaway of a Zip Tie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3027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do-a-Cable-Tie--Zip-Tie-Step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28957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0670" y="1153341"/>
            <a:ext cx="5342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Defeating a Zip Tie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15664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799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1639" y="992750"/>
            <a:ext cx="488993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How do we defeat this seal</a:t>
            </a:r>
            <a:r>
              <a:rPr lang="en-US" sz="5400" b="1" dirty="0" smtClean="0"/>
              <a:t>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1424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799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1639" y="992750"/>
            <a:ext cx="488993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Shimming with a pop can…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6842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798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8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mperevident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00" y="0"/>
            <a:ext cx="9006900" cy="6858000"/>
          </a:xfrm>
          <a:prstGeom prst="rect">
            <a:avLst/>
          </a:prstGeom>
        </p:spPr>
      </p:pic>
      <p:pic>
        <p:nvPicPr>
          <p:cNvPr id="6" name="Picture 5" descr="IMG_797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2165"/>
            <a:ext cx="5006711" cy="3755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04386"/>
            <a:ext cx="3167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How do we defeat this seal</a:t>
            </a:r>
            <a:r>
              <a:rPr lang="en-US" sz="5400" b="1" dirty="0" smtClean="0"/>
              <a:t>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85426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Defeating Tamper </a:t>
            </a:r>
            <a:r>
              <a:rPr lang="en-US" dirty="0"/>
              <a:t>Evident </a:t>
            </a:r>
            <a:r>
              <a:rPr lang="en-US" dirty="0" smtClean="0"/>
              <a:t>Seals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4" name="Picture 3" descr="sea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63" y="1503723"/>
            <a:ext cx="5588941" cy="5179086"/>
          </a:xfrm>
          <a:prstGeom prst="rect">
            <a:avLst/>
          </a:prstGeom>
        </p:spPr>
      </p:pic>
      <p:pic>
        <p:nvPicPr>
          <p:cNvPr id="5" name="Picture 4" descr="electrolys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6052"/>
            <a:ext cx="6029093" cy="39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Tamper Evident Adhesives</a:t>
            </a:r>
            <a:endParaRPr lang="en-US" dirty="0"/>
          </a:p>
        </p:txBody>
      </p:sp>
      <p:pic>
        <p:nvPicPr>
          <p:cNvPr id="4" name="Picture 3" descr="81nE-0BXGiL._SL15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88" y="1357731"/>
            <a:ext cx="4253223" cy="5485670"/>
          </a:xfrm>
          <a:prstGeom prst="rect">
            <a:avLst/>
          </a:prstGeom>
        </p:spPr>
      </p:pic>
      <p:pic>
        <p:nvPicPr>
          <p:cNvPr id="5" name="Picture 4" descr="360se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794" y="2199458"/>
            <a:ext cx="4977518" cy="3644018"/>
          </a:xfrm>
          <a:prstGeom prst="rect">
            <a:avLst/>
          </a:prstGeom>
        </p:spPr>
      </p:pic>
      <p:pic>
        <p:nvPicPr>
          <p:cNvPr id="6" name="Picture 5" descr="ksectapr216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37" y="1224783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 Holland</a:t>
            </a:r>
          </a:p>
          <a:p>
            <a:pPr lvl="1"/>
            <a:r>
              <a:rPr lang="en-US" dirty="0" smtClean="0"/>
              <a:t>B.S. in Computer Engineering (2005-2010)</a:t>
            </a:r>
          </a:p>
          <a:p>
            <a:pPr lvl="1"/>
            <a:r>
              <a:rPr lang="en-US" dirty="0" smtClean="0"/>
              <a:t>B.S. in Computer Science (2011)</a:t>
            </a:r>
          </a:p>
          <a:p>
            <a:pPr lvl="1"/>
            <a:r>
              <a:rPr lang="en-US" dirty="0" smtClean="0"/>
              <a:t>M.S. in Computer Engineering and Information Assurance (2012)</a:t>
            </a:r>
          </a:p>
          <a:p>
            <a:pPr lvl="1"/>
            <a:r>
              <a:rPr lang="en-US" dirty="0" smtClean="0"/>
              <a:t>ISU Research Associate (present)</a:t>
            </a:r>
          </a:p>
          <a:p>
            <a:pPr lvl="2"/>
            <a:r>
              <a:rPr lang="en-US" dirty="0" smtClean="0"/>
              <a:t>DARPA grant for Android malware detection research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 just never left. So super </a:t>
            </a:r>
            <a:r>
              <a:rPr lang="en-US" dirty="0"/>
              <a:t>d</a:t>
            </a:r>
            <a:r>
              <a:rPr lang="en-US" dirty="0" smtClean="0"/>
              <a:t>uper Senior?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54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798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6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798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0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Defeating Adhesive Seals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Dry </a:t>
            </a:r>
            <a:r>
              <a:rPr lang="en-US" dirty="0" smtClean="0"/>
              <a:t>Peeling/Breaking/Lifting</a:t>
            </a:r>
            <a:endParaRPr lang="en-US" dirty="0" smtClean="0"/>
          </a:p>
          <a:p>
            <a:r>
              <a:rPr lang="en-US" dirty="0" smtClean="0"/>
              <a:t>Water/Steaming</a:t>
            </a:r>
          </a:p>
          <a:p>
            <a:r>
              <a:rPr lang="en-US" dirty="0" smtClean="0"/>
              <a:t>Heating/Cooling</a:t>
            </a:r>
          </a:p>
          <a:p>
            <a:r>
              <a:rPr lang="en-US" dirty="0" smtClean="0"/>
              <a:t>Counterfeiting (replace)</a:t>
            </a:r>
          </a:p>
          <a:p>
            <a:r>
              <a:rPr lang="en-US" dirty="0"/>
              <a:t>Solvents</a:t>
            </a:r>
          </a:p>
          <a:p>
            <a:pPr lvl="1"/>
            <a:r>
              <a:rPr lang="en-US" dirty="0" smtClean="0"/>
              <a:t>Acetone (nail polish remover)</a:t>
            </a:r>
          </a:p>
          <a:p>
            <a:pPr lvl="1"/>
            <a:r>
              <a:rPr lang="en-US" dirty="0" smtClean="0"/>
              <a:t>Isopropyl Alcohol</a:t>
            </a:r>
          </a:p>
          <a:p>
            <a:pPr lvl="1"/>
            <a:r>
              <a:rPr lang="en-US" dirty="0" smtClean="0"/>
              <a:t>Mineral Spirits</a:t>
            </a:r>
          </a:p>
          <a:p>
            <a:pPr lvl="1"/>
            <a:r>
              <a:rPr lang="en-US" dirty="0" smtClean="0"/>
              <a:t>“Stamp lift” Fluid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1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Mail Tampering</a:t>
            </a:r>
            <a:endParaRPr lang="en-US" dirty="0"/>
          </a:p>
        </p:txBody>
      </p:sp>
      <p:pic>
        <p:nvPicPr>
          <p:cNvPr id="4" name="Picture 3" descr="629px-Secretly-Open-a-Sealed-Envelope-Step-2-Version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5612"/>
            <a:ext cx="6101474" cy="4578531"/>
          </a:xfrm>
          <a:prstGeom prst="rect">
            <a:avLst/>
          </a:prstGeom>
        </p:spPr>
      </p:pic>
      <p:pic>
        <p:nvPicPr>
          <p:cNvPr id="5" name="Picture 4" descr="670px-Open-a-Sealed-Envelope-Step-5-Version-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617" y="1778343"/>
            <a:ext cx="6090384" cy="45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Breakout 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into </a:t>
            </a:r>
            <a:r>
              <a:rPr lang="en-US" dirty="0" smtClean="0"/>
              <a:t>groups (5-8 people)</a:t>
            </a:r>
            <a:endParaRPr lang="en-US" dirty="0" smtClean="0"/>
          </a:p>
          <a:p>
            <a:r>
              <a:rPr lang="en-US" dirty="0" smtClean="0"/>
              <a:t>Try </a:t>
            </a:r>
            <a:r>
              <a:rPr lang="en-US" dirty="0" smtClean="0"/>
              <a:t>shimming/defeating the </a:t>
            </a:r>
            <a:r>
              <a:rPr lang="en-US" dirty="0" smtClean="0"/>
              <a:t>seal</a:t>
            </a:r>
          </a:p>
          <a:p>
            <a:r>
              <a:rPr lang="en-US" dirty="0" smtClean="0"/>
              <a:t>Try a dry break for envelope tampering</a:t>
            </a:r>
          </a:p>
          <a:p>
            <a:r>
              <a:rPr lang="en-US" dirty="0" smtClean="0"/>
              <a:t>Be creative, experiment, share what you learn with your team!</a:t>
            </a:r>
          </a:p>
          <a:p>
            <a:r>
              <a:rPr lang="en-US" dirty="0" smtClean="0"/>
              <a:t>10 minutes!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0" y="4236831"/>
            <a:ext cx="3238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4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1328"/>
            <a:ext cx="10515600" cy="1325563"/>
          </a:xfrm>
        </p:spPr>
        <p:txBody>
          <a:bodyPr/>
          <a:lstStyle/>
          <a:p>
            <a:r>
              <a:rPr lang="en-US" dirty="0" smtClean="0"/>
              <a:t>Tamper Evident Devices</a:t>
            </a:r>
            <a:endParaRPr lang="en-US" dirty="0"/>
          </a:p>
        </p:txBody>
      </p:sp>
      <p:pic>
        <p:nvPicPr>
          <p:cNvPr id="9" name="Picture 8" descr="42619856James-Lewis-Extortion-le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153" y="1585636"/>
            <a:ext cx="5780667" cy="3801490"/>
          </a:xfrm>
          <a:prstGeom prst="rect">
            <a:avLst/>
          </a:prstGeom>
        </p:spPr>
      </p:pic>
      <p:pic>
        <p:nvPicPr>
          <p:cNvPr id="10" name="Picture 9" descr="10716168Picture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6" y="1591318"/>
            <a:ext cx="6167767" cy="47907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22605" y="5347190"/>
            <a:ext cx="5692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Cyanide-laced Tylenol Murders 1982-1986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Never solved, several </a:t>
            </a:r>
            <a:r>
              <a:rPr lang="en-US" dirty="0"/>
              <a:t>copycat </a:t>
            </a:r>
            <a:r>
              <a:rPr lang="en-US" dirty="0" smtClean="0"/>
              <a:t>killers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Some bottles had broken seals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Federal Anti-Tampering Act 1983</a:t>
            </a:r>
          </a:p>
        </p:txBody>
      </p:sp>
    </p:spTree>
    <p:extLst>
      <p:ext uri="{BB962C8B-B14F-4D97-AF65-F5344CB8AC3E}">
        <p14:creationId xmlns:p14="http://schemas.microsoft.com/office/powerpoint/2010/main" val="1708745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Hacking: Physical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Checkout DEFCON 19: Introduction to Tamper Evident </a:t>
            </a:r>
            <a:r>
              <a:rPr lang="en-US" dirty="0" smtClean="0"/>
              <a:t>Devices talk</a:t>
            </a:r>
          </a:p>
          <a:p>
            <a:pPr lvl="1"/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SIQml3MBJoE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Des Moines Lock Pick Club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www.dsmlocksport.com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493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Hacking: Voicemail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question(s) should we ask?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024" y="1299327"/>
            <a:ext cx="2460887" cy="3281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voicemail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63" y="2375185"/>
            <a:ext cx="1508772" cy="2657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426" y="2381592"/>
            <a:ext cx="1508772" cy="2657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6381" y="3270232"/>
            <a:ext cx="478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am (222) 333-4444 calling (</a:t>
            </a:r>
            <a:r>
              <a:rPr lang="en-US" dirty="0"/>
              <a:t>515</a:t>
            </a:r>
            <a:r>
              <a:rPr lang="en-US" dirty="0" smtClean="0"/>
              <a:t>) 867</a:t>
            </a:r>
            <a:r>
              <a:rPr lang="en-US" dirty="0"/>
              <a:t>-5309</a:t>
            </a:r>
          </a:p>
          <a:p>
            <a:r>
              <a:rPr lang="en-US" dirty="0" smtClean="0"/>
              <a:t>	 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4419" y="1904311"/>
            <a:ext cx="171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(222) 333-4444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88382" y="1910719"/>
            <a:ext cx="171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(515) 867-5309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94706" y="3970997"/>
            <a:ext cx="176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Hello!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73397" y="3708211"/>
            <a:ext cx="455421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787994" y="4408975"/>
            <a:ext cx="449582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393176" y="3708211"/>
            <a:ext cx="1153149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378579" y="4394376"/>
            <a:ext cx="115315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30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024" y="1299327"/>
            <a:ext cx="2460887" cy="32811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voicemail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63" y="2375185"/>
            <a:ext cx="1508772" cy="2657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426" y="2381592"/>
            <a:ext cx="1508772" cy="2657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58799" y="3270235"/>
            <a:ext cx="4495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(222) 333-4444 calling (515) 867-5309</a:t>
            </a:r>
          </a:p>
          <a:p>
            <a:r>
              <a:rPr lang="en-US" dirty="0"/>
              <a:t>	 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4419" y="1904311"/>
            <a:ext cx="171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(222) 333-4444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88382" y="1910719"/>
            <a:ext cx="171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(515) 867-5309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73397" y="3708211"/>
            <a:ext cx="4320661" cy="2919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744204" y="4379776"/>
            <a:ext cx="4335258" cy="2919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12592" y="4000196"/>
            <a:ext cx="246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Leave a message…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536" y="2423476"/>
            <a:ext cx="2410465" cy="241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6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langevin.com/wp-content/uploads/2013/10/Icebreaker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504" y="1019175"/>
            <a:ext cx="3571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71625" y="3077259"/>
            <a:ext cx="388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Let’s break the ice…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01901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voicemail work?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26" y="2381592"/>
            <a:ext cx="1508772" cy="2657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07594" y="3284830"/>
            <a:ext cx="5546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 am (515) 867-</a:t>
            </a:r>
            <a:r>
              <a:rPr lang="en-US" dirty="0" smtClean="0"/>
              <a:t>5309 calling </a:t>
            </a:r>
            <a:r>
              <a:rPr lang="en-US" dirty="0"/>
              <a:t>(515) 867-5309</a:t>
            </a:r>
          </a:p>
          <a:p>
            <a:pPr algn="r"/>
            <a:r>
              <a:rPr lang="en-US" dirty="0"/>
              <a:t>	 </a:t>
            </a:r>
          </a:p>
          <a:p>
            <a:pPr algn="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88382" y="1910719"/>
            <a:ext cx="171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(515) 867-5309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14" y="1591311"/>
            <a:ext cx="2460887" cy="328118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73397" y="3708211"/>
            <a:ext cx="6539379" cy="19819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787995" y="4408975"/>
            <a:ext cx="6524781" cy="0"/>
          </a:xfrm>
          <a:prstGeom prst="straightConnector1">
            <a:avLst/>
          </a:prstGeom>
          <a:ln w="38100" cmpd="sng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02590" y="4014796"/>
            <a:ext cx="362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have a message!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11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voicemail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3" y="2375185"/>
            <a:ext cx="1508772" cy="265790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73397" y="3708211"/>
            <a:ext cx="6758331" cy="1459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46381" y="3270232"/>
            <a:ext cx="478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am </a:t>
            </a:r>
            <a:r>
              <a:rPr lang="en-US" dirty="0"/>
              <a:t>(515) 867-</a:t>
            </a:r>
            <a:r>
              <a:rPr lang="en-US" dirty="0" smtClean="0"/>
              <a:t>5309 calling (</a:t>
            </a:r>
            <a:r>
              <a:rPr lang="en-US" dirty="0"/>
              <a:t>515</a:t>
            </a:r>
            <a:r>
              <a:rPr lang="en-US" dirty="0" smtClean="0"/>
              <a:t>) 867</a:t>
            </a:r>
            <a:r>
              <a:rPr lang="en-US" dirty="0"/>
              <a:t>-5309</a:t>
            </a:r>
          </a:p>
          <a:p>
            <a:r>
              <a:rPr lang="en-US" dirty="0" smtClean="0"/>
              <a:t>	 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4419" y="1904311"/>
            <a:ext cx="171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(222) 333-4444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787994" y="4408975"/>
            <a:ext cx="6743736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77283" y="3985596"/>
            <a:ext cx="249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You have a message!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792" y="1620509"/>
            <a:ext cx="2460887" cy="32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Breakout 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999827" cy="48024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Fake Victim</a:t>
            </a:r>
            <a:r>
              <a:rPr lang="en-US" dirty="0"/>
              <a:t>: (515) 200-</a:t>
            </a:r>
            <a:r>
              <a:rPr lang="en-US" dirty="0" smtClean="0"/>
              <a:t>1301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dirty="0" smtClean="0"/>
              <a:t>Please </a:t>
            </a:r>
            <a:r>
              <a:rPr lang="en-US" dirty="0"/>
              <a:t>nominate one person per group to make spoofed calls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dirty="0" err="1" smtClean="0"/>
              <a:t>SpoofCard</a:t>
            </a:r>
            <a:r>
              <a:rPr lang="en-US" dirty="0" smtClean="0"/>
              <a:t> Service: (305) 501</a:t>
            </a:r>
            <a:r>
              <a:rPr lang="en-US" dirty="0"/>
              <a:t>-</a:t>
            </a:r>
            <a:r>
              <a:rPr lang="en-US" dirty="0" smtClean="0"/>
              <a:t>2777</a:t>
            </a:r>
          </a:p>
          <a:p>
            <a:pPr lvl="1"/>
            <a:r>
              <a:rPr lang="en-US" dirty="0" smtClean="0"/>
              <a:t>Press 1 (login with your phone number)</a:t>
            </a:r>
          </a:p>
          <a:p>
            <a:pPr lvl="1"/>
            <a:r>
              <a:rPr lang="en-US" dirty="0" err="1" smtClean="0"/>
              <a:t>SpoofCard</a:t>
            </a:r>
            <a:r>
              <a:rPr lang="en-US" dirty="0" smtClean="0"/>
              <a:t> User</a:t>
            </a:r>
            <a:r>
              <a:rPr lang="en-US" dirty="0"/>
              <a:t>: </a:t>
            </a:r>
            <a:r>
              <a:rPr lang="en-US" dirty="0" smtClean="0"/>
              <a:t>(319) 435</a:t>
            </a:r>
            <a:r>
              <a:rPr lang="en-US" dirty="0"/>
              <a:t>-0116</a:t>
            </a:r>
            <a:endParaRPr lang="en-US" dirty="0" smtClean="0"/>
          </a:p>
          <a:p>
            <a:pPr lvl="1"/>
            <a:r>
              <a:rPr lang="en-US" dirty="0" err="1" smtClean="0"/>
              <a:t>SpoofCard</a:t>
            </a:r>
            <a:r>
              <a:rPr lang="en-US" dirty="0" smtClean="0"/>
              <a:t> PIN: 1234</a:t>
            </a:r>
          </a:p>
          <a:p>
            <a:pPr lvl="1"/>
            <a:r>
              <a:rPr lang="en-US" dirty="0" smtClean="0"/>
              <a:t>Press 1 (place a call)</a:t>
            </a:r>
          </a:p>
          <a:p>
            <a:pPr lvl="1"/>
            <a:r>
              <a:rPr lang="en-US" dirty="0" smtClean="0"/>
              <a:t>Press 1 (use your normal voice)</a:t>
            </a:r>
          </a:p>
          <a:p>
            <a:pPr lvl="1"/>
            <a:r>
              <a:rPr lang="en-US" dirty="0" smtClean="0"/>
              <a:t>Press 2 (don’t record call)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r>
              <a:rPr lang="en-US" dirty="0"/>
              <a:t>Caller ID spoofing is legal in the United States if it is not done with </a:t>
            </a:r>
            <a:r>
              <a:rPr lang="en-US" dirty="0" smtClean="0"/>
              <a:t>“the </a:t>
            </a:r>
            <a:r>
              <a:rPr lang="en-US" dirty="0"/>
              <a:t>intent to defraud, cause harm, or wrongfully obtain anything of </a:t>
            </a:r>
            <a:r>
              <a:rPr lang="en-US" dirty="0" smtClean="0"/>
              <a:t>value”.</a:t>
            </a:r>
          </a:p>
        </p:txBody>
      </p:sp>
    </p:spTree>
    <p:extLst>
      <p:ext uri="{BB962C8B-B14F-4D97-AF65-F5344CB8AC3E}">
        <p14:creationId xmlns:p14="http://schemas.microsoft.com/office/powerpoint/2010/main" val="324716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Hacking: Social Systems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Social Engineering</a:t>
            </a:r>
          </a:p>
          <a:p>
            <a:r>
              <a:rPr lang="en-US" dirty="0" smtClean="0"/>
              <a:t>Kevin </a:t>
            </a:r>
            <a:r>
              <a:rPr lang="en-US" dirty="0" err="1" smtClean="0"/>
              <a:t>Mitnick</a:t>
            </a:r>
            <a:endParaRPr lang="en-US" dirty="0" smtClean="0"/>
          </a:p>
          <a:p>
            <a:pPr lvl="1"/>
            <a:r>
              <a:rPr lang="en-US" dirty="0" smtClean="0"/>
              <a:t>Caught 1999 </a:t>
            </a:r>
            <a:r>
              <a:rPr lang="en-US" dirty="0" smtClean="0"/>
              <a:t>-&gt; </a:t>
            </a:r>
            <a:r>
              <a:rPr lang="en-US" dirty="0" smtClean="0"/>
              <a:t>prison</a:t>
            </a:r>
          </a:p>
          <a:p>
            <a:pPr lvl="1"/>
            <a:r>
              <a:rPr lang="en-US" dirty="0" smtClean="0"/>
              <a:t>Made an example of</a:t>
            </a:r>
            <a:endParaRPr lang="en-US" dirty="0" smtClean="0"/>
          </a:p>
          <a:p>
            <a:pPr lvl="1"/>
            <a:r>
              <a:rPr lang="en-US" dirty="0" smtClean="0"/>
              <a:t>No phone calls</a:t>
            </a:r>
          </a:p>
          <a:p>
            <a:pPr lvl="1"/>
            <a:r>
              <a:rPr lang="en-US" dirty="0" smtClean="0"/>
              <a:t>Solitary confinement</a:t>
            </a:r>
          </a:p>
          <a:p>
            <a:pPr lvl="1"/>
            <a:r>
              <a:rPr lang="en-US" dirty="0" smtClean="0"/>
              <a:t>Now does </a:t>
            </a:r>
            <a:r>
              <a:rPr lang="en-US" dirty="0" smtClean="0"/>
              <a:t>consulting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08" y="2639950"/>
            <a:ext cx="2311400" cy="350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625" y="2642465"/>
            <a:ext cx="2265798" cy="351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53" y="2642721"/>
            <a:ext cx="2691385" cy="37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9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Breakout Session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54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Scenario: You work as a programmer for Facebook.  Facebook pays the public for first reports of major security bugs reported (bug bounties).  Facebook gets a report that a bug in Facebook allows </a:t>
            </a:r>
            <a:r>
              <a:rPr lang="en-US" dirty="0"/>
              <a:t>anyone to view private Facebook </a:t>
            </a:r>
            <a:r>
              <a:rPr lang="en-US" dirty="0" smtClean="0"/>
              <a:t>accounts under rare conditions.</a:t>
            </a:r>
          </a:p>
          <a:p>
            <a:endParaRPr lang="en-US" sz="500" dirty="0" smtClean="0"/>
          </a:p>
          <a:p>
            <a:r>
              <a:rPr lang="en-US" dirty="0" smtClean="0"/>
              <a:t>Debate the following with your group:</a:t>
            </a:r>
          </a:p>
          <a:p>
            <a:pPr lvl="1"/>
            <a:r>
              <a:rPr lang="en-US" dirty="0" smtClean="0"/>
              <a:t>You intentionally wrote this “bug” and sold it to your friend at Microsoft.  Your friend claimed the reward money and split it with you.  Is this unethical?  Is this illegal?</a:t>
            </a:r>
          </a:p>
          <a:p>
            <a:pPr lvl="1"/>
            <a:r>
              <a:rPr lang="en-US" dirty="0" smtClean="0"/>
              <a:t>You quit Facebook.  After a few months you are thinking about code you wrote and realize the bug exists.  Your employee contract said employees </a:t>
            </a:r>
            <a:r>
              <a:rPr lang="en-US" dirty="0" smtClean="0"/>
              <a:t>can not </a:t>
            </a:r>
            <a:r>
              <a:rPr lang="en-US" dirty="0" smtClean="0"/>
              <a:t>claim bug bounties.  So just to be safe you register a fake Facebook account to report bug under and claim the reward money.  Is this unethical?  Is this illegal</a:t>
            </a:r>
            <a:r>
              <a:rPr lang="en-US" dirty="0" smtClean="0"/>
              <a:t>?</a:t>
            </a:r>
            <a:r>
              <a:rPr lang="en-US" dirty="0"/>
              <a:t> </a:t>
            </a:r>
            <a:r>
              <a:rPr lang="en-US" dirty="0" smtClean="0"/>
              <a:t>What if you sold to the Government? Which Government?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881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Curriculums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700" y="1612900"/>
            <a:ext cx="62376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Google “</a:t>
            </a:r>
            <a:r>
              <a:rPr lang="en-US" sz="2400" dirty="0" err="1" smtClean="0"/>
              <a:t>iastate</a:t>
            </a:r>
            <a:r>
              <a:rPr lang="en-US" sz="2400" dirty="0" smtClean="0"/>
              <a:t> &lt;your major here&gt; flowchart”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Computer Engineering (</a:t>
            </a:r>
            <a:r>
              <a:rPr lang="en-US" sz="2400" dirty="0" err="1" smtClean="0"/>
              <a:t>CprE</a:t>
            </a:r>
            <a:r>
              <a:rPr lang="en-US" sz="2400" dirty="0" smtClean="0"/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Electrical Engineering (EE)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Software Engineering (SE)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Computer Science (CS)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Management Information Systems (MIS)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Graduate Program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Information Assurance (INFAS)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0" y="271"/>
            <a:ext cx="5304821" cy="685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707744"/>
            <a:ext cx="4889499" cy="4880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Cybersecurity</a:t>
            </a:r>
            <a:r>
              <a:rPr lang="en-US" dirty="0" smtClean="0"/>
              <a:t> @ 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Masters in Information Assurance (INFAS)</a:t>
            </a:r>
          </a:p>
          <a:p>
            <a:pPr lvl="1"/>
            <a:r>
              <a:rPr lang="en-US" dirty="0" smtClean="0"/>
              <a:t>Cryptology/Steganography</a:t>
            </a:r>
          </a:p>
          <a:p>
            <a:pPr lvl="1"/>
            <a:r>
              <a:rPr lang="en-US" dirty="0" smtClean="0"/>
              <a:t>Reverse Engineering</a:t>
            </a:r>
          </a:p>
          <a:p>
            <a:pPr lvl="1"/>
            <a:r>
              <a:rPr lang="en-US" dirty="0" smtClean="0"/>
              <a:t>SCADA Systems</a:t>
            </a:r>
          </a:p>
          <a:p>
            <a:pPr lvl="1"/>
            <a:r>
              <a:rPr lang="en-US" dirty="0" smtClean="0"/>
              <a:t>Digital Forensics</a:t>
            </a:r>
          </a:p>
          <a:p>
            <a:pPr lvl="1"/>
            <a:r>
              <a:rPr lang="en-US" dirty="0" smtClean="0"/>
              <a:t>Network/Wireless Security</a:t>
            </a:r>
          </a:p>
          <a:p>
            <a:pPr lvl="1"/>
            <a:r>
              <a:rPr lang="en-US" dirty="0" smtClean="0"/>
              <a:t>Laws and Ethics</a:t>
            </a:r>
          </a:p>
          <a:p>
            <a:pPr lvl="1"/>
            <a:r>
              <a:rPr lang="en-US" dirty="0" smtClean="0"/>
              <a:t>Information Warfare, Capstone</a:t>
            </a:r>
          </a:p>
          <a:p>
            <a:r>
              <a:rPr lang="en-US" dirty="0"/>
              <a:t>NSA designated Center of Excellence in </a:t>
            </a:r>
            <a:r>
              <a:rPr lang="en-US" dirty="0" smtClean="0"/>
              <a:t>INFAS Education</a:t>
            </a:r>
          </a:p>
          <a:p>
            <a:pPr lvl="1"/>
            <a:r>
              <a:rPr lang="en-US" dirty="0" smtClean="0"/>
              <a:t>Any 4 classes earns you two Gov. certifications </a:t>
            </a:r>
          </a:p>
          <a:p>
            <a:r>
              <a:rPr lang="en-US" dirty="0" smtClean="0"/>
              <a:t>Information Assurance Security Group (IASG)</a:t>
            </a:r>
          </a:p>
          <a:p>
            <a:pPr lvl="1"/>
            <a:r>
              <a:rPr lang="en-US" dirty="0" smtClean="0"/>
              <a:t>Club open to everyone!</a:t>
            </a:r>
          </a:p>
          <a:p>
            <a:pPr lvl="1"/>
            <a:r>
              <a:rPr lang="en-US" dirty="0" smtClean="0"/>
              <a:t>Cyber Defense Competitions</a:t>
            </a:r>
          </a:p>
          <a:p>
            <a:pPr lvl="2"/>
            <a:r>
              <a:rPr lang="en-US" dirty="0" smtClean="0"/>
              <a:t>Class </a:t>
            </a:r>
            <a:r>
              <a:rPr lang="en-US" dirty="0"/>
              <a:t>c</a:t>
            </a:r>
            <a:r>
              <a:rPr lang="en-US" dirty="0" smtClean="0"/>
              <a:t>redit, hands on experience, professional Red team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0" y="1549400"/>
            <a:ext cx="54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55100" y="5626100"/>
            <a:ext cx="73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7000" y="1854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82100" y="1384300"/>
            <a:ext cx="167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Political Science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51800" y="2108200"/>
            <a:ext cx="69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69400" y="2362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67900" y="2387600"/>
            <a:ext cx="62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85400" y="2006600"/>
            <a:ext cx="40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69600" y="2184400"/>
            <a:ext cx="41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7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9700"/>
            <a:ext cx="8991600" cy="657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48197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Let’s fix this!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2835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 to talk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here (if you want them): </a:t>
            </a:r>
            <a:r>
              <a:rPr lang="en-US" dirty="0" smtClean="0">
                <a:hlinkClick r:id="rId2"/>
              </a:rPr>
              <a:t>www.ben-holland.com/slides</a:t>
            </a:r>
            <a:endParaRPr lang="en-US" dirty="0" smtClean="0"/>
          </a:p>
          <a:p>
            <a:r>
              <a:rPr lang="en-US" dirty="0" smtClean="0"/>
              <a:t>Thanks for coming out today!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90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Warfare (</a:t>
            </a:r>
            <a:r>
              <a:rPr lang="en-US" dirty="0" err="1" smtClean="0"/>
              <a:t>CprE</a:t>
            </a:r>
            <a:r>
              <a:rPr lang="en-US" dirty="0" smtClean="0"/>
              <a:t> 532)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Break-in Story</a:t>
            </a:r>
            <a:endParaRPr lang="en-US" dirty="0"/>
          </a:p>
        </p:txBody>
      </p:sp>
      <p:pic>
        <p:nvPicPr>
          <p:cNvPr id="4" name="Picture 3" descr="IMG_0506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6765" y="2917733"/>
            <a:ext cx="4127500" cy="3095625"/>
          </a:xfrm>
          <a:prstGeom prst="rect">
            <a:avLst/>
          </a:prstGeom>
        </p:spPr>
      </p:pic>
      <p:pic>
        <p:nvPicPr>
          <p:cNvPr id="5" name="Picture 4" descr="IMG_0492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805" y="2519617"/>
            <a:ext cx="2809875" cy="3745865"/>
          </a:xfrm>
          <a:prstGeom prst="rect">
            <a:avLst/>
          </a:prstGeom>
        </p:spPr>
      </p:pic>
      <p:pic>
        <p:nvPicPr>
          <p:cNvPr id="6" name="Picture 5" descr="IMG_0516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0781" y="2074574"/>
            <a:ext cx="3126105" cy="4168775"/>
          </a:xfrm>
          <a:prstGeom prst="rect">
            <a:avLst/>
          </a:prstGeom>
        </p:spPr>
      </p:pic>
      <p:pic>
        <p:nvPicPr>
          <p:cNvPr id="7" name="Picture 6" descr="IMG_0501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49290" y="1758663"/>
            <a:ext cx="36004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8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32255"/>
            <a:ext cx="10515600" cy="33447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What’s a Hacker?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3430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384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3846" y="3617357"/>
            <a:ext cx="6108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Who draws all these anyway?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083846" y="3244334"/>
            <a:ext cx="610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</a:t>
            </a:r>
            <a:r>
              <a:rPr lang="en-US" sz="2400" dirty="0" smtClean="0"/>
              <a:t> little melodramatic…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7942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30" y="0"/>
            <a:ext cx="621087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014557"/>
            <a:ext cx="5981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Ok the media definition of hacker wins</a:t>
            </a:r>
            <a:r>
              <a:rPr lang="en-US" sz="2400" dirty="0" smtClean="0"/>
              <a:t>…</a:t>
            </a:r>
          </a:p>
          <a:p>
            <a:pPr algn="ctr"/>
            <a:r>
              <a:rPr lang="en-US" sz="2400" dirty="0" smtClean="0"/>
              <a:t>Hackers are criminals by popular definition.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3158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define hacking (in non-media terms)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</a:p>
          <a:p>
            <a:r>
              <a:rPr lang="en-US" dirty="0" smtClean="0"/>
              <a:t>Critical thinking</a:t>
            </a:r>
          </a:p>
          <a:p>
            <a:r>
              <a:rPr lang="en-US" dirty="0" smtClean="0"/>
              <a:t>Tinkering</a:t>
            </a:r>
          </a:p>
          <a:p>
            <a:r>
              <a:rPr lang="en-US" dirty="0"/>
              <a:t>Exploring </a:t>
            </a:r>
            <a:r>
              <a:rPr lang="en-US" dirty="0" smtClean="0"/>
              <a:t>how </a:t>
            </a:r>
            <a:r>
              <a:rPr lang="en-US" dirty="0"/>
              <a:t>things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70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Hacking Physical </a:t>
            </a:r>
            <a:r>
              <a:rPr lang="en-US" dirty="0" smtClean="0"/>
              <a:t>Systems (15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Activity 1 (10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</a:p>
          <a:p>
            <a:pPr lvl="1"/>
            <a:endParaRPr lang="en-US" sz="500" dirty="0" smtClean="0"/>
          </a:p>
          <a:p>
            <a:r>
              <a:rPr lang="en-US" dirty="0" smtClean="0"/>
              <a:t>Hacking Digital </a:t>
            </a:r>
            <a:r>
              <a:rPr lang="en-US" dirty="0" smtClean="0"/>
              <a:t>Systems (10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  <a:endParaRPr lang="en-US" dirty="0" smtClean="0"/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Activity </a:t>
            </a:r>
            <a:r>
              <a:rPr lang="en-US" sz="2400" dirty="0" smtClean="0"/>
              <a:t>2 (5 </a:t>
            </a:r>
            <a:r>
              <a:rPr lang="en-US" sz="2400" dirty="0" err="1" smtClean="0"/>
              <a:t>mins</a:t>
            </a:r>
            <a:r>
              <a:rPr lang="en-US" sz="2400" dirty="0" smtClean="0"/>
              <a:t>)</a:t>
            </a:r>
          </a:p>
          <a:p>
            <a:pPr marL="685800" lvl="2">
              <a:spcBef>
                <a:spcPts val="1000"/>
              </a:spcBef>
            </a:pPr>
            <a:endParaRPr lang="en-US" sz="500" dirty="0" smtClean="0"/>
          </a:p>
          <a:p>
            <a:r>
              <a:rPr lang="en-US" dirty="0" smtClean="0"/>
              <a:t>Hacking Social </a:t>
            </a:r>
            <a:r>
              <a:rPr lang="en-US" dirty="0" smtClean="0"/>
              <a:t>Systems (5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/>
              <a:t>Activity 3 </a:t>
            </a:r>
            <a:r>
              <a:rPr lang="en-US" dirty="0" smtClean="0"/>
              <a:t>(5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</a:p>
          <a:p>
            <a:pPr lvl="1"/>
            <a:endParaRPr lang="en-US" sz="500" dirty="0" smtClean="0"/>
          </a:p>
          <a:p>
            <a:r>
              <a:rPr lang="en-US" dirty="0" smtClean="0"/>
              <a:t>Related ISU </a:t>
            </a:r>
            <a:r>
              <a:rPr lang="en-US" dirty="0" smtClean="0"/>
              <a:t>Programs (5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</a:p>
          <a:p>
            <a:endParaRPr lang="en-US" sz="500" dirty="0" smtClean="0"/>
          </a:p>
          <a:p>
            <a:r>
              <a:rPr lang="en-US" dirty="0" smtClean="0"/>
              <a:t>Q/</a:t>
            </a:r>
            <a:r>
              <a:rPr lang="en-US" dirty="0" smtClean="0"/>
              <a:t>A (5 </a:t>
            </a:r>
            <a:r>
              <a:rPr lang="en-US" dirty="0" err="1" smtClean="0"/>
              <a:t>mins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0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Hacking: Tamper Evident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0206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Detect unauthorized access</a:t>
            </a:r>
          </a:p>
          <a:p>
            <a:r>
              <a:rPr lang="en-US" dirty="0"/>
              <a:t>Not a “lock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Also known as “seals”</a:t>
            </a:r>
          </a:p>
          <a:p>
            <a:r>
              <a:rPr lang="en-US" dirty="0" smtClean="0"/>
              <a:t>How is the seal inspected?</a:t>
            </a:r>
          </a:p>
        </p:txBody>
      </p:sp>
      <p:pic>
        <p:nvPicPr>
          <p:cNvPr id="4" name="Picture 3" descr="IMG_797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873" y="1824906"/>
            <a:ext cx="6749723" cy="5062292"/>
          </a:xfrm>
          <a:prstGeom prst="rect">
            <a:avLst/>
          </a:prstGeom>
        </p:spPr>
      </p:pic>
      <p:pic>
        <p:nvPicPr>
          <p:cNvPr id="5" name="Picture 4" descr="360se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00" y="3878509"/>
            <a:ext cx="4069812" cy="297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1020</Words>
  <Application>Microsoft Macintosh PowerPoint</Application>
  <PresentationFormat>Custom</PresentationFormat>
  <Paragraphs>174</Paragraphs>
  <Slides>39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Learning to Think Like a Hacker</vt:lpstr>
      <vt:lpstr>Who Am I?</vt:lpstr>
      <vt:lpstr>PowerPoint Presentation</vt:lpstr>
      <vt:lpstr>PowerPoint Presentation</vt:lpstr>
      <vt:lpstr>PowerPoint Presentation</vt:lpstr>
      <vt:lpstr>PowerPoint Presentation</vt:lpstr>
      <vt:lpstr>Let’s define hacking (in non-media terms)</vt:lpstr>
      <vt:lpstr>Outline</vt:lpstr>
      <vt:lpstr>Hacking: Tamper Evident Devices</vt:lpstr>
      <vt:lpstr>PowerPoint Presentation</vt:lpstr>
      <vt:lpstr>Defeating Tamper Evident Seals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Defeating Tamper Evident Seals</vt:lpstr>
      <vt:lpstr>Tamper Evident Adhesives</vt:lpstr>
      <vt:lpstr>PowerPoint Presentation</vt:lpstr>
      <vt:lpstr>PowerPoint Presentation</vt:lpstr>
      <vt:lpstr>Defeating Adhesive Seals</vt:lpstr>
      <vt:lpstr>Mail Tampering</vt:lpstr>
      <vt:lpstr>Breakout Session 1</vt:lpstr>
      <vt:lpstr>Tamper Evident Devices</vt:lpstr>
      <vt:lpstr>Hacking: Physical Systems</vt:lpstr>
      <vt:lpstr>Hacking: Voicemail</vt:lpstr>
      <vt:lpstr>How does voicemail work?</vt:lpstr>
      <vt:lpstr>How does voicemail work?</vt:lpstr>
      <vt:lpstr>How does voicemail work?</vt:lpstr>
      <vt:lpstr>How does voicemail work?</vt:lpstr>
      <vt:lpstr>Breakout Session 2</vt:lpstr>
      <vt:lpstr>Hacking: Social Systems</vt:lpstr>
      <vt:lpstr>Breakout Session 3</vt:lpstr>
      <vt:lpstr>Degree Curriculums</vt:lpstr>
      <vt:lpstr>Cybersecurity @ ISU</vt:lpstr>
      <vt:lpstr>PowerPoint Presentation</vt:lpstr>
      <vt:lpstr>What do you want to talk about?</vt:lpstr>
      <vt:lpstr>Information Warfare (CprE 532)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Think Like a Hacker</dc:title>
  <dc:creator>Ben</dc:creator>
  <cp:lastModifiedBy>Ben Holland</cp:lastModifiedBy>
  <cp:revision>59</cp:revision>
  <dcterms:created xsi:type="dcterms:W3CDTF">2015-02-26T03:07:34Z</dcterms:created>
  <dcterms:modified xsi:type="dcterms:W3CDTF">2015-02-28T14:20:04Z</dcterms:modified>
</cp:coreProperties>
</file>